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Be Vietnam Pro" panose="020B0604020202020204" charset="0"/>
      <p:regular r:id="rId19"/>
      <p:bold r:id="rId20"/>
      <p:italic r:id="rId21"/>
      <p:boldItalic r:id="rId22"/>
    </p:embeddedFont>
    <p:embeddedFont>
      <p:font typeface="Be Vietnam Pro Black" panose="020B0604020202020204" charset="0"/>
      <p:bold r:id="rId23"/>
      <p:boldItalic r:id="rId24"/>
    </p:embeddedFont>
    <p:embeddedFont>
      <p:font typeface="Be Vietnam Pro ExtraBold" panose="020B0604020202020204" charset="0"/>
      <p:bold r:id="rId25"/>
      <p:boldItalic r:id="rId26"/>
    </p:embeddedFont>
    <p:embeddedFont>
      <p:font typeface="Inter" panose="020B060402020202020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Raleway Medium" panose="020F0502020204030204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05DDD7-8329-4DB1-980C-65AA96B61D01}">
  <a:tblStyle styleId="{5F05DDD7-8329-4DB1-980C-65AA96B61D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49D3983-A984-4B17-BC59-338A94A5B8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9" d="100"/>
          <a:sy n="189" d="100"/>
        </p:scale>
        <p:origin x="9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d6fd4ffc3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2d6fd4ffc3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2d6fd4ffc34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2d6fd4ffc34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2d6fd4ffc3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2d6fd4ffc3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2d6fd4ffc34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2d6fd4ffc34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 was in school, school were not build for ALL kids, we are tasked to educate all kids.  When students belong, they are more likely to succeed.  I want every students to leave CSD with the SKILLS and CONFIDENCE to may any choice they are faced with in life.  As the world changes, so SHOULD schools.  There is a frozen in time perception of what schools should be.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2d6fd4ffc3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2d6fd4ffc3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FOUR is 167 students with 8 teachers would be 21 per class, with 7 is 24 per class - EQS is 25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2d6fd4ffc3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2d6fd4ffc3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2d6fd4ffc34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2d6fd4ffc34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317ff181e6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317ff181e6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b611eaca6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2b611eaca6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Numbers: K-2 = 19.5, 3-5=22, 6-8=21.25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6fd4ffc34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2d6fd4ffc34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d6fd4ffc34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2d6fd4ffc34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d6fd4ffc3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d6fd4ffc3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d6fd4ffc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2d6fd4ffc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H850 - removed the tax cap and added the cent incentive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anticipating further changes to the yield and yet another change to the Vermont Education Funding Formula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2d6fd4ffc34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2d6fd4ffc34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2d6fd4ffc3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2d6fd4ffc3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748978" y="-5"/>
            <a:ext cx="1395033" cy="605506"/>
            <a:chOff x="3468800" y="239525"/>
            <a:chExt cx="843175" cy="365975"/>
          </a:xfrm>
        </p:grpSpPr>
        <p:sp>
          <p:nvSpPr>
            <p:cNvPr id="12" name="Google Shape;12;p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54" y="26"/>
            <a:ext cx="535010" cy="535010"/>
            <a:chOff x="5807050" y="884950"/>
            <a:chExt cx="343550" cy="343550"/>
          </a:xfrm>
        </p:grpSpPr>
        <p:sp>
          <p:nvSpPr>
            <p:cNvPr id="31" name="Google Shape;31;p2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8251178" y="1206041"/>
            <a:ext cx="1067170" cy="206374"/>
            <a:chOff x="5589725" y="3057300"/>
            <a:chExt cx="352900" cy="68250"/>
          </a:xfrm>
        </p:grpSpPr>
        <p:sp>
          <p:nvSpPr>
            <p:cNvPr id="41" name="Google Shape;41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54" name="Google Shape;54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 rot="5400000">
            <a:off x="4489025" y="4416997"/>
            <a:ext cx="165950" cy="858016"/>
            <a:chOff x="1349300" y="3328375"/>
            <a:chExt cx="68250" cy="352875"/>
          </a:xfrm>
        </p:grpSpPr>
        <p:sp>
          <p:nvSpPr>
            <p:cNvPr id="68" name="Google Shape;68;p2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32" name="Google Shape;632;p11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633" name="Google Shape;633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11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652" name="Google Shape;652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1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665" name="Google Shape;665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11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678" name="Google Shape;678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697" name="Google Shape;697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7" name="Google Shape;70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 txBox="1">
            <a:spLocks noGrp="1"/>
          </p:cNvSpPr>
          <p:nvPr>
            <p:ph type="title"/>
          </p:nvPr>
        </p:nvSpPr>
        <p:spPr>
          <a:xfrm>
            <a:off x="1019250" y="2857175"/>
            <a:ext cx="71055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1"/>
          </p:nvPr>
        </p:nvSpPr>
        <p:spPr>
          <a:xfrm>
            <a:off x="1019250" y="1155625"/>
            <a:ext cx="7105500" cy="17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12" name="Google Shape;712;p13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713" name="Google Shape;713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732" name="Google Shape;732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3"/>
          <p:cNvGrpSpPr/>
          <p:nvPr/>
        </p:nvGrpSpPr>
        <p:grpSpPr>
          <a:xfrm>
            <a:off x="4038415" y="161441"/>
            <a:ext cx="1067170" cy="206374"/>
            <a:chOff x="5589725" y="3057300"/>
            <a:chExt cx="352900" cy="68250"/>
          </a:xfrm>
        </p:grpSpPr>
        <p:sp>
          <p:nvSpPr>
            <p:cNvPr id="751" name="Google Shape;751;p1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1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"/>
          <p:cNvSpPr txBox="1">
            <a:spLocks noGrp="1"/>
          </p:cNvSpPr>
          <p:nvPr>
            <p:ph type="subTitle" idx="1"/>
          </p:nvPr>
        </p:nvSpPr>
        <p:spPr>
          <a:xfrm>
            <a:off x="720000" y="2988425"/>
            <a:ext cx="24603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6" name="Google Shape;766;p14"/>
          <p:cNvSpPr txBox="1">
            <a:spLocks noGrp="1"/>
          </p:cNvSpPr>
          <p:nvPr>
            <p:ph type="subTitle" idx="2"/>
          </p:nvPr>
        </p:nvSpPr>
        <p:spPr>
          <a:xfrm>
            <a:off x="720000" y="3811076"/>
            <a:ext cx="2460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3"/>
          </p:nvPr>
        </p:nvSpPr>
        <p:spPr>
          <a:xfrm>
            <a:off x="3341850" y="3811076"/>
            <a:ext cx="2460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14"/>
          <p:cNvSpPr txBox="1">
            <a:spLocks noGrp="1"/>
          </p:cNvSpPr>
          <p:nvPr>
            <p:ph type="subTitle" idx="4"/>
          </p:nvPr>
        </p:nvSpPr>
        <p:spPr>
          <a:xfrm>
            <a:off x="5973314" y="3811076"/>
            <a:ext cx="2460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4"/>
          <p:cNvSpPr txBox="1">
            <a:spLocks noGrp="1"/>
          </p:cNvSpPr>
          <p:nvPr>
            <p:ph type="subTitle" idx="5"/>
          </p:nvPr>
        </p:nvSpPr>
        <p:spPr>
          <a:xfrm>
            <a:off x="3341850" y="2988425"/>
            <a:ext cx="24603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1" name="Google Shape;771;p14"/>
          <p:cNvSpPr txBox="1">
            <a:spLocks noGrp="1"/>
          </p:cNvSpPr>
          <p:nvPr>
            <p:ph type="subTitle" idx="6"/>
          </p:nvPr>
        </p:nvSpPr>
        <p:spPr>
          <a:xfrm>
            <a:off x="5973314" y="2988425"/>
            <a:ext cx="2460300" cy="40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14"/>
          <p:cNvSpPr txBox="1">
            <a:spLocks noGrp="1"/>
          </p:cNvSpPr>
          <p:nvPr>
            <p:ph type="subTitle" idx="7"/>
          </p:nvPr>
        </p:nvSpPr>
        <p:spPr>
          <a:xfrm>
            <a:off x="720000" y="3363475"/>
            <a:ext cx="2460300" cy="51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4"/>
          <p:cNvSpPr txBox="1">
            <a:spLocks noGrp="1"/>
          </p:cNvSpPr>
          <p:nvPr>
            <p:ph type="subTitle" idx="8"/>
          </p:nvPr>
        </p:nvSpPr>
        <p:spPr>
          <a:xfrm>
            <a:off x="3341850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ubTitle" idx="9"/>
          </p:nvPr>
        </p:nvSpPr>
        <p:spPr>
          <a:xfrm>
            <a:off x="5973314" y="3391700"/>
            <a:ext cx="2460300" cy="52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76" name="Google Shape;776;p14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777" name="Google Shape;777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14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790" name="Google Shape;790;p1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4"/>
          <p:cNvGrpSpPr/>
          <p:nvPr/>
        </p:nvGrpSpPr>
        <p:grpSpPr>
          <a:xfrm rot="-5400000">
            <a:off x="8325640" y="4197327"/>
            <a:ext cx="886061" cy="173737"/>
            <a:chOff x="5589725" y="3057300"/>
            <a:chExt cx="352900" cy="68250"/>
          </a:xfrm>
        </p:grpSpPr>
        <p:sp>
          <p:nvSpPr>
            <p:cNvPr id="800" name="Google Shape;800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14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813" name="Google Shape;813;p1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5"/>
          <p:cNvSpPr txBox="1">
            <a:spLocks noGrp="1"/>
          </p:cNvSpPr>
          <p:nvPr>
            <p:ph type="subTitle" idx="1"/>
          </p:nvPr>
        </p:nvSpPr>
        <p:spPr>
          <a:xfrm>
            <a:off x="1780671" y="1550375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24" name="Google Shape;824;p15"/>
          <p:cNvSpPr txBox="1">
            <a:spLocks noGrp="1"/>
          </p:cNvSpPr>
          <p:nvPr>
            <p:ph type="subTitle" idx="2"/>
          </p:nvPr>
        </p:nvSpPr>
        <p:spPr>
          <a:xfrm>
            <a:off x="1780671" y="1768183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15"/>
          <p:cNvSpPr txBox="1">
            <a:spLocks noGrp="1"/>
          </p:cNvSpPr>
          <p:nvPr>
            <p:ph type="subTitle" idx="3"/>
          </p:nvPr>
        </p:nvSpPr>
        <p:spPr>
          <a:xfrm>
            <a:off x="5698801" y="1768183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5"/>
          <p:cNvSpPr txBox="1">
            <a:spLocks noGrp="1"/>
          </p:cNvSpPr>
          <p:nvPr>
            <p:ph type="subTitle" idx="4"/>
          </p:nvPr>
        </p:nvSpPr>
        <p:spPr>
          <a:xfrm>
            <a:off x="1780671" y="3297161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5"/>
          <p:cNvSpPr txBox="1">
            <a:spLocks noGrp="1"/>
          </p:cNvSpPr>
          <p:nvPr>
            <p:ph type="subTitle" idx="5"/>
          </p:nvPr>
        </p:nvSpPr>
        <p:spPr>
          <a:xfrm>
            <a:off x="5698801" y="3297161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5"/>
          <p:cNvSpPr txBox="1">
            <a:spLocks noGrp="1"/>
          </p:cNvSpPr>
          <p:nvPr>
            <p:ph type="subTitle" idx="6"/>
          </p:nvPr>
        </p:nvSpPr>
        <p:spPr>
          <a:xfrm>
            <a:off x="1780671" y="3081603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30" name="Google Shape;830;p15"/>
          <p:cNvSpPr txBox="1">
            <a:spLocks noGrp="1"/>
          </p:cNvSpPr>
          <p:nvPr>
            <p:ph type="subTitle" idx="7"/>
          </p:nvPr>
        </p:nvSpPr>
        <p:spPr>
          <a:xfrm>
            <a:off x="5698801" y="1550375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31" name="Google Shape;831;p15"/>
          <p:cNvSpPr txBox="1">
            <a:spLocks noGrp="1"/>
          </p:cNvSpPr>
          <p:nvPr>
            <p:ph type="subTitle" idx="8"/>
          </p:nvPr>
        </p:nvSpPr>
        <p:spPr>
          <a:xfrm>
            <a:off x="5698801" y="3081603"/>
            <a:ext cx="2714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832" name="Google Shape;832;p15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833" name="Google Shape;833;p1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15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843" name="Google Shape;843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5"/>
          <p:cNvGrpSpPr/>
          <p:nvPr/>
        </p:nvGrpSpPr>
        <p:grpSpPr>
          <a:xfrm rot="-5400000">
            <a:off x="8328798" y="4191534"/>
            <a:ext cx="886061" cy="173737"/>
            <a:chOff x="5589725" y="3057300"/>
            <a:chExt cx="352900" cy="68250"/>
          </a:xfrm>
        </p:grpSpPr>
        <p:sp>
          <p:nvSpPr>
            <p:cNvPr id="856" name="Google Shape;856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15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869" name="Google Shape;869;p1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15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2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"/>
          <p:cNvSpPr txBox="1">
            <a:spLocks noGrp="1"/>
          </p:cNvSpPr>
          <p:nvPr>
            <p:ph type="subTitle" idx="1"/>
          </p:nvPr>
        </p:nvSpPr>
        <p:spPr>
          <a:xfrm>
            <a:off x="72000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1" name="Google Shape;881;p16"/>
          <p:cNvSpPr txBox="1">
            <a:spLocks noGrp="1"/>
          </p:cNvSpPr>
          <p:nvPr>
            <p:ph type="subTitle" idx="2"/>
          </p:nvPr>
        </p:nvSpPr>
        <p:spPr>
          <a:xfrm>
            <a:off x="72000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6"/>
          <p:cNvSpPr txBox="1">
            <a:spLocks noGrp="1"/>
          </p:cNvSpPr>
          <p:nvPr>
            <p:ph type="title" idx="3" hasCustomPrompt="1"/>
          </p:nvPr>
        </p:nvSpPr>
        <p:spPr>
          <a:xfrm>
            <a:off x="1617001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4" name="Google Shape;884;p16"/>
          <p:cNvSpPr txBox="1">
            <a:spLocks noGrp="1"/>
          </p:cNvSpPr>
          <p:nvPr>
            <p:ph type="subTitle" idx="4"/>
          </p:nvPr>
        </p:nvSpPr>
        <p:spPr>
          <a:xfrm>
            <a:off x="33595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5" name="Google Shape;885;p16"/>
          <p:cNvSpPr txBox="1">
            <a:spLocks noGrp="1"/>
          </p:cNvSpPr>
          <p:nvPr>
            <p:ph type="subTitle" idx="5"/>
          </p:nvPr>
        </p:nvSpPr>
        <p:spPr>
          <a:xfrm>
            <a:off x="33595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6"/>
          <p:cNvSpPr txBox="1">
            <a:spLocks noGrp="1"/>
          </p:cNvSpPr>
          <p:nvPr>
            <p:ph type="title" idx="6" hasCustomPrompt="1"/>
          </p:nvPr>
        </p:nvSpPr>
        <p:spPr>
          <a:xfrm>
            <a:off x="4256552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7" name="Google Shape;887;p16"/>
          <p:cNvSpPr txBox="1">
            <a:spLocks noGrp="1"/>
          </p:cNvSpPr>
          <p:nvPr>
            <p:ph type="subTitle" idx="7"/>
          </p:nvPr>
        </p:nvSpPr>
        <p:spPr>
          <a:xfrm>
            <a:off x="5999050" y="3726468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16"/>
          <p:cNvSpPr txBox="1">
            <a:spLocks noGrp="1"/>
          </p:cNvSpPr>
          <p:nvPr>
            <p:ph type="subTitle" idx="8"/>
          </p:nvPr>
        </p:nvSpPr>
        <p:spPr>
          <a:xfrm>
            <a:off x="5999050" y="3930768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6"/>
          <p:cNvSpPr txBox="1">
            <a:spLocks noGrp="1"/>
          </p:cNvSpPr>
          <p:nvPr>
            <p:ph type="title" idx="9" hasCustomPrompt="1"/>
          </p:nvPr>
        </p:nvSpPr>
        <p:spPr>
          <a:xfrm>
            <a:off x="6896076" y="2942492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0" name="Google Shape;890;p16"/>
          <p:cNvSpPr txBox="1">
            <a:spLocks noGrp="1"/>
          </p:cNvSpPr>
          <p:nvPr>
            <p:ph type="subTitle" idx="13"/>
          </p:nvPr>
        </p:nvSpPr>
        <p:spPr>
          <a:xfrm>
            <a:off x="20398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subTitle" idx="14"/>
          </p:nvPr>
        </p:nvSpPr>
        <p:spPr>
          <a:xfrm>
            <a:off x="20398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6"/>
          <p:cNvSpPr txBox="1">
            <a:spLocks noGrp="1"/>
          </p:cNvSpPr>
          <p:nvPr>
            <p:ph type="title" idx="15" hasCustomPrompt="1"/>
          </p:nvPr>
        </p:nvSpPr>
        <p:spPr>
          <a:xfrm>
            <a:off x="29368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3" name="Google Shape;893;p16"/>
          <p:cNvSpPr txBox="1">
            <a:spLocks noGrp="1"/>
          </p:cNvSpPr>
          <p:nvPr>
            <p:ph type="subTitle" idx="16"/>
          </p:nvPr>
        </p:nvSpPr>
        <p:spPr>
          <a:xfrm>
            <a:off x="4679300" y="1991043"/>
            <a:ext cx="2424900" cy="3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4" name="Google Shape;894;p16"/>
          <p:cNvSpPr txBox="1">
            <a:spLocks noGrp="1"/>
          </p:cNvSpPr>
          <p:nvPr>
            <p:ph type="subTitle" idx="17"/>
          </p:nvPr>
        </p:nvSpPr>
        <p:spPr>
          <a:xfrm>
            <a:off x="4679300" y="2195343"/>
            <a:ext cx="2424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6"/>
          <p:cNvSpPr txBox="1">
            <a:spLocks noGrp="1"/>
          </p:cNvSpPr>
          <p:nvPr>
            <p:ph type="title" idx="18" hasCustomPrompt="1"/>
          </p:nvPr>
        </p:nvSpPr>
        <p:spPr>
          <a:xfrm>
            <a:off x="5576300" y="1207067"/>
            <a:ext cx="630900" cy="63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96" name="Google Shape;896;p1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97" name="Google Shape;897;p16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898" name="Google Shape;898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6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911" name="Google Shape;91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>
            <a:off x="8677886" y="4362417"/>
            <a:ext cx="466335" cy="466335"/>
            <a:chOff x="5807050" y="884950"/>
            <a:chExt cx="343550" cy="343550"/>
          </a:xfrm>
        </p:grpSpPr>
        <p:sp>
          <p:nvSpPr>
            <p:cNvPr id="921" name="Google Shape;92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16"/>
          <p:cNvGrpSpPr/>
          <p:nvPr/>
        </p:nvGrpSpPr>
        <p:grpSpPr>
          <a:xfrm rot="-5400000">
            <a:off x="8330798" y="508559"/>
            <a:ext cx="886061" cy="173737"/>
            <a:chOff x="5589725" y="3057300"/>
            <a:chExt cx="352900" cy="68250"/>
          </a:xfrm>
        </p:grpSpPr>
        <p:sp>
          <p:nvSpPr>
            <p:cNvPr id="931" name="Google Shape;931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7"/>
          <p:cNvSpPr txBox="1">
            <a:spLocks noGrp="1"/>
          </p:cNvSpPr>
          <p:nvPr>
            <p:ph type="subTitle" idx="1"/>
          </p:nvPr>
        </p:nvSpPr>
        <p:spPr>
          <a:xfrm>
            <a:off x="870574" y="212331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7"/>
          <p:cNvSpPr txBox="1">
            <a:spLocks noGrp="1"/>
          </p:cNvSpPr>
          <p:nvPr>
            <p:ph type="subTitle" idx="2"/>
          </p:nvPr>
        </p:nvSpPr>
        <p:spPr>
          <a:xfrm>
            <a:off x="3376200" y="212331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subTitle" idx="3"/>
          </p:nvPr>
        </p:nvSpPr>
        <p:spPr>
          <a:xfrm>
            <a:off x="5881826" y="212331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7"/>
          <p:cNvSpPr txBox="1">
            <a:spLocks noGrp="1"/>
          </p:cNvSpPr>
          <p:nvPr>
            <p:ph type="subTitle" idx="4"/>
          </p:nvPr>
        </p:nvSpPr>
        <p:spPr>
          <a:xfrm>
            <a:off x="870574" y="394428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7"/>
          <p:cNvSpPr txBox="1">
            <a:spLocks noGrp="1"/>
          </p:cNvSpPr>
          <p:nvPr>
            <p:ph type="subTitle" idx="5"/>
          </p:nvPr>
        </p:nvSpPr>
        <p:spPr>
          <a:xfrm>
            <a:off x="3376200" y="394428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7"/>
          <p:cNvSpPr txBox="1">
            <a:spLocks noGrp="1"/>
          </p:cNvSpPr>
          <p:nvPr>
            <p:ph type="subTitle" idx="6"/>
          </p:nvPr>
        </p:nvSpPr>
        <p:spPr>
          <a:xfrm>
            <a:off x="5881826" y="3944280"/>
            <a:ext cx="239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7"/>
          <p:cNvSpPr txBox="1">
            <a:spLocks noGrp="1"/>
          </p:cNvSpPr>
          <p:nvPr>
            <p:ph type="subTitle" idx="7"/>
          </p:nvPr>
        </p:nvSpPr>
        <p:spPr>
          <a:xfrm>
            <a:off x="870574" y="1919304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2" name="Google Shape;952;p17"/>
          <p:cNvSpPr txBox="1">
            <a:spLocks noGrp="1"/>
          </p:cNvSpPr>
          <p:nvPr>
            <p:ph type="subTitle" idx="8"/>
          </p:nvPr>
        </p:nvSpPr>
        <p:spPr>
          <a:xfrm>
            <a:off x="3376200" y="1919304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3" name="Google Shape;953;p17"/>
          <p:cNvSpPr txBox="1">
            <a:spLocks noGrp="1"/>
          </p:cNvSpPr>
          <p:nvPr>
            <p:ph type="subTitle" idx="9"/>
          </p:nvPr>
        </p:nvSpPr>
        <p:spPr>
          <a:xfrm>
            <a:off x="5881826" y="1919304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4" name="Google Shape;954;p17"/>
          <p:cNvSpPr txBox="1">
            <a:spLocks noGrp="1"/>
          </p:cNvSpPr>
          <p:nvPr>
            <p:ph type="subTitle" idx="13"/>
          </p:nvPr>
        </p:nvSpPr>
        <p:spPr>
          <a:xfrm>
            <a:off x="870574" y="3735679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5" name="Google Shape;955;p17"/>
          <p:cNvSpPr txBox="1">
            <a:spLocks noGrp="1"/>
          </p:cNvSpPr>
          <p:nvPr>
            <p:ph type="subTitle" idx="14"/>
          </p:nvPr>
        </p:nvSpPr>
        <p:spPr>
          <a:xfrm>
            <a:off x="3376200" y="3735679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6" name="Google Shape;956;p17"/>
          <p:cNvSpPr txBox="1">
            <a:spLocks noGrp="1"/>
          </p:cNvSpPr>
          <p:nvPr>
            <p:ph type="subTitle" idx="15"/>
          </p:nvPr>
        </p:nvSpPr>
        <p:spPr>
          <a:xfrm>
            <a:off x="5881826" y="3735679"/>
            <a:ext cx="23916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57" name="Google Shape;957;p1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58" name="Google Shape;958;p17"/>
          <p:cNvGrpSpPr/>
          <p:nvPr/>
        </p:nvGrpSpPr>
        <p:grpSpPr>
          <a:xfrm>
            <a:off x="8677661" y="4352880"/>
            <a:ext cx="466335" cy="466335"/>
            <a:chOff x="5807050" y="884950"/>
            <a:chExt cx="343550" cy="343550"/>
          </a:xfrm>
        </p:grpSpPr>
        <p:sp>
          <p:nvSpPr>
            <p:cNvPr id="959" name="Google Shape;959;p17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" name="Google Shape;968;p17"/>
          <p:cNvGrpSpPr/>
          <p:nvPr/>
        </p:nvGrpSpPr>
        <p:grpSpPr>
          <a:xfrm rot="-5400000">
            <a:off x="8373948" y="508559"/>
            <a:ext cx="886061" cy="173737"/>
            <a:chOff x="5589725" y="3057300"/>
            <a:chExt cx="352900" cy="68250"/>
          </a:xfrm>
        </p:grpSpPr>
        <p:sp>
          <p:nvSpPr>
            <p:cNvPr id="969" name="Google Shape;969;p1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7"/>
          <p:cNvGrpSpPr/>
          <p:nvPr/>
        </p:nvGrpSpPr>
        <p:grpSpPr>
          <a:xfrm>
            <a:off x="11" y="-8"/>
            <a:ext cx="466335" cy="466335"/>
            <a:chOff x="5807050" y="884950"/>
            <a:chExt cx="343550" cy="343550"/>
          </a:xfrm>
        </p:grpSpPr>
        <p:sp>
          <p:nvSpPr>
            <p:cNvPr id="982" name="Google Shape;982;p17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17"/>
          <p:cNvGrpSpPr/>
          <p:nvPr/>
        </p:nvGrpSpPr>
        <p:grpSpPr>
          <a:xfrm rot="-5400000">
            <a:off x="-128881" y="4124233"/>
            <a:ext cx="921351" cy="178180"/>
            <a:chOff x="5589725" y="3057300"/>
            <a:chExt cx="352900" cy="68250"/>
          </a:xfrm>
        </p:grpSpPr>
        <p:sp>
          <p:nvSpPr>
            <p:cNvPr id="992" name="Google Shape;992;p1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8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8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07" name="Google Shape;1007;p18"/>
          <p:cNvGrpSpPr/>
          <p:nvPr/>
        </p:nvGrpSpPr>
        <p:grpSpPr>
          <a:xfrm>
            <a:off x="89219" y="141870"/>
            <a:ext cx="921351" cy="178180"/>
            <a:chOff x="5589725" y="3057300"/>
            <a:chExt cx="352900" cy="68250"/>
          </a:xfrm>
        </p:grpSpPr>
        <p:sp>
          <p:nvSpPr>
            <p:cNvPr id="1008" name="Google Shape;1008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18"/>
          <p:cNvGrpSpPr/>
          <p:nvPr/>
        </p:nvGrpSpPr>
        <p:grpSpPr>
          <a:xfrm>
            <a:off x="8096994" y="141870"/>
            <a:ext cx="921351" cy="178180"/>
            <a:chOff x="5589725" y="3057300"/>
            <a:chExt cx="352900" cy="68250"/>
          </a:xfrm>
        </p:grpSpPr>
        <p:sp>
          <p:nvSpPr>
            <p:cNvPr id="1021" name="Google Shape;1021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18"/>
          <p:cNvGrpSpPr/>
          <p:nvPr/>
        </p:nvGrpSpPr>
        <p:grpSpPr>
          <a:xfrm rot="-5400000">
            <a:off x="-128881" y="4124233"/>
            <a:ext cx="921351" cy="178180"/>
            <a:chOff x="5589725" y="3057300"/>
            <a:chExt cx="352900" cy="68250"/>
          </a:xfrm>
        </p:grpSpPr>
        <p:sp>
          <p:nvSpPr>
            <p:cNvPr id="1034" name="Google Shape;1034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8"/>
          <p:cNvGrpSpPr/>
          <p:nvPr/>
        </p:nvGrpSpPr>
        <p:grpSpPr>
          <a:xfrm rot="-5400000">
            <a:off x="8314498" y="4124233"/>
            <a:ext cx="921351" cy="178180"/>
            <a:chOff x="5589725" y="3057300"/>
            <a:chExt cx="352900" cy="68250"/>
          </a:xfrm>
        </p:grpSpPr>
        <p:sp>
          <p:nvSpPr>
            <p:cNvPr id="1047" name="Google Shape;1047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9"/>
          <p:cNvSpPr txBox="1">
            <a:spLocks noGrp="1"/>
          </p:cNvSpPr>
          <p:nvPr>
            <p:ph type="title"/>
          </p:nvPr>
        </p:nvSpPr>
        <p:spPr>
          <a:xfrm>
            <a:off x="4064275" y="445025"/>
            <a:ext cx="435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19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62" name="Google Shape;1062;p19"/>
          <p:cNvGrpSpPr/>
          <p:nvPr/>
        </p:nvGrpSpPr>
        <p:grpSpPr>
          <a:xfrm rot="-5400000">
            <a:off x="-303121" y="301809"/>
            <a:ext cx="1072603" cy="466362"/>
            <a:chOff x="3468800" y="239525"/>
            <a:chExt cx="843175" cy="365975"/>
          </a:xfrm>
        </p:grpSpPr>
        <p:sp>
          <p:nvSpPr>
            <p:cNvPr id="1063" name="Google Shape;1063;p1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19"/>
          <p:cNvGrpSpPr/>
          <p:nvPr/>
        </p:nvGrpSpPr>
        <p:grpSpPr>
          <a:xfrm rot="-5400000">
            <a:off x="-128881" y="4124233"/>
            <a:ext cx="921351" cy="178180"/>
            <a:chOff x="5589725" y="3057300"/>
            <a:chExt cx="352900" cy="68250"/>
          </a:xfrm>
        </p:grpSpPr>
        <p:sp>
          <p:nvSpPr>
            <p:cNvPr id="1082" name="Google Shape;1082;p1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19"/>
          <p:cNvGrpSpPr/>
          <p:nvPr/>
        </p:nvGrpSpPr>
        <p:grpSpPr>
          <a:xfrm rot="-5400000">
            <a:off x="8374529" y="301809"/>
            <a:ext cx="1072603" cy="466362"/>
            <a:chOff x="3468800" y="239525"/>
            <a:chExt cx="843175" cy="365975"/>
          </a:xfrm>
        </p:grpSpPr>
        <p:sp>
          <p:nvSpPr>
            <p:cNvPr id="1095" name="Google Shape;1095;p1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19"/>
          <p:cNvGrpSpPr/>
          <p:nvPr/>
        </p:nvGrpSpPr>
        <p:grpSpPr>
          <a:xfrm rot="-5400000">
            <a:off x="8314498" y="4124233"/>
            <a:ext cx="921351" cy="178180"/>
            <a:chOff x="5589725" y="3057300"/>
            <a:chExt cx="352900" cy="68250"/>
          </a:xfrm>
        </p:grpSpPr>
        <p:sp>
          <p:nvSpPr>
            <p:cNvPr id="1114" name="Google Shape;1114;p1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0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0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303800" y="1850929"/>
            <a:ext cx="6536400" cy="12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719746"/>
            <a:ext cx="914400" cy="914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2335050" y="3241150"/>
            <a:ext cx="4473900" cy="420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flipH="1">
            <a:off x="11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flipH="1">
            <a:off x="8608847" y="26"/>
            <a:ext cx="535010" cy="535010"/>
            <a:chOff x="5807050" y="884950"/>
            <a:chExt cx="343550" cy="343550"/>
          </a:xfrm>
        </p:grpSpPr>
        <p:sp>
          <p:nvSpPr>
            <p:cNvPr id="86" name="Google Shape;86;p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0" y="-5"/>
            <a:ext cx="1395033" cy="605506"/>
            <a:chOff x="3468800" y="239525"/>
            <a:chExt cx="843175" cy="365975"/>
          </a:xfrm>
        </p:grpSpPr>
        <p:sp>
          <p:nvSpPr>
            <p:cNvPr id="96" name="Google Shape;96;p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5400000" flipH="1">
            <a:off x="8260789" y="3568991"/>
            <a:ext cx="1067170" cy="206374"/>
            <a:chOff x="5589725" y="3057300"/>
            <a:chExt cx="352900" cy="68250"/>
          </a:xfrm>
        </p:grpSpPr>
        <p:sp>
          <p:nvSpPr>
            <p:cNvPr id="115" name="Google Shape;115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5400000" flipH="1">
            <a:off x="-174336" y="1206041"/>
            <a:ext cx="1067170" cy="206374"/>
            <a:chOff x="5589725" y="3057300"/>
            <a:chExt cx="352900" cy="68250"/>
          </a:xfrm>
        </p:grpSpPr>
        <p:sp>
          <p:nvSpPr>
            <p:cNvPr id="128" name="Google Shape;128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5400000" flipH="1">
            <a:off x="4489037" y="4416997"/>
            <a:ext cx="165950" cy="858016"/>
            <a:chOff x="1349300" y="3328375"/>
            <a:chExt cx="68250" cy="352875"/>
          </a:xfrm>
        </p:grpSpPr>
        <p:sp>
          <p:nvSpPr>
            <p:cNvPr id="141" name="Google Shape;141;p3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1"/>
          <p:cNvSpPr txBox="1">
            <a:spLocks noGrp="1"/>
          </p:cNvSpPr>
          <p:nvPr>
            <p:ph type="title"/>
          </p:nvPr>
        </p:nvSpPr>
        <p:spPr>
          <a:xfrm>
            <a:off x="717750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21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32" name="Google Shape;1132;p21"/>
          <p:cNvGrpSpPr/>
          <p:nvPr/>
        </p:nvGrpSpPr>
        <p:grpSpPr>
          <a:xfrm rot="5400000">
            <a:off x="-303121" y="303122"/>
            <a:ext cx="1072603" cy="466362"/>
            <a:chOff x="3468800" y="239525"/>
            <a:chExt cx="843175" cy="365975"/>
          </a:xfrm>
        </p:grpSpPr>
        <p:sp>
          <p:nvSpPr>
            <p:cNvPr id="1133" name="Google Shape;1133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21"/>
          <p:cNvGrpSpPr/>
          <p:nvPr/>
        </p:nvGrpSpPr>
        <p:grpSpPr>
          <a:xfrm>
            <a:off x="8679849" y="4495808"/>
            <a:ext cx="921351" cy="178180"/>
            <a:chOff x="5589725" y="3057300"/>
            <a:chExt cx="352900" cy="68250"/>
          </a:xfrm>
        </p:grpSpPr>
        <p:sp>
          <p:nvSpPr>
            <p:cNvPr id="1152" name="Google Shape;1152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21"/>
          <p:cNvGrpSpPr/>
          <p:nvPr/>
        </p:nvGrpSpPr>
        <p:grpSpPr>
          <a:xfrm>
            <a:off x="-474059" y="4495808"/>
            <a:ext cx="921351" cy="178180"/>
            <a:chOff x="5589725" y="3057300"/>
            <a:chExt cx="352900" cy="68250"/>
          </a:xfrm>
        </p:grpSpPr>
        <p:sp>
          <p:nvSpPr>
            <p:cNvPr id="1165" name="Google Shape;1165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21"/>
          <p:cNvGrpSpPr/>
          <p:nvPr/>
        </p:nvGrpSpPr>
        <p:grpSpPr>
          <a:xfrm rot="5400000">
            <a:off x="8374529" y="303122"/>
            <a:ext cx="1072603" cy="466362"/>
            <a:chOff x="3468800" y="239525"/>
            <a:chExt cx="843175" cy="365975"/>
          </a:xfrm>
        </p:grpSpPr>
        <p:sp>
          <p:nvSpPr>
            <p:cNvPr id="1178" name="Google Shape;1178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22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8" name="Google Shape;1198;p22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199" name="Google Shape;1199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2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218" name="Google Shape;1218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2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231" name="Google Shape;1231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22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250" name="Google Shape;1250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22"/>
          <p:cNvSpPr txBox="1">
            <a:spLocks noGrp="1"/>
          </p:cNvSpPr>
          <p:nvPr>
            <p:ph type="title"/>
          </p:nvPr>
        </p:nvSpPr>
        <p:spPr>
          <a:xfrm>
            <a:off x="2347938" y="6409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22"/>
          <p:cNvSpPr txBox="1">
            <a:spLocks noGrp="1"/>
          </p:cNvSpPr>
          <p:nvPr>
            <p:ph type="subTitle" idx="1"/>
          </p:nvPr>
        </p:nvSpPr>
        <p:spPr>
          <a:xfrm>
            <a:off x="2347900" y="1451080"/>
            <a:ext cx="44481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22"/>
          <p:cNvSpPr txBox="1"/>
          <p:nvPr/>
        </p:nvSpPr>
        <p:spPr>
          <a:xfrm>
            <a:off x="1989000" y="3430855"/>
            <a:ext cx="5166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 b="1" u="sng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23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1267" name="Google Shape;1267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23"/>
          <p:cNvGrpSpPr/>
          <p:nvPr/>
        </p:nvGrpSpPr>
        <p:grpSpPr>
          <a:xfrm rot="-5400000">
            <a:off x="8143828" y="394770"/>
            <a:ext cx="1395033" cy="605506"/>
            <a:chOff x="3468800" y="239525"/>
            <a:chExt cx="843175" cy="365975"/>
          </a:xfrm>
        </p:grpSpPr>
        <p:sp>
          <p:nvSpPr>
            <p:cNvPr id="1286" name="Google Shape;1286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23"/>
          <p:cNvGrpSpPr/>
          <p:nvPr/>
        </p:nvGrpSpPr>
        <p:grpSpPr>
          <a:xfrm>
            <a:off x="4038415" y="161441"/>
            <a:ext cx="1067170" cy="206374"/>
            <a:chOff x="5589725" y="3057300"/>
            <a:chExt cx="352900" cy="68250"/>
          </a:xfrm>
        </p:grpSpPr>
        <p:sp>
          <p:nvSpPr>
            <p:cNvPr id="1305" name="Google Shape;1305;p2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" name="Google Shape;1317;p23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20" name="Google Shape;1320;p24"/>
          <p:cNvGrpSpPr/>
          <p:nvPr/>
        </p:nvGrpSpPr>
        <p:grpSpPr>
          <a:xfrm>
            <a:off x="-380996" y="4375322"/>
            <a:ext cx="1072603" cy="466362"/>
            <a:chOff x="3468800" y="239525"/>
            <a:chExt cx="843175" cy="365975"/>
          </a:xfrm>
        </p:grpSpPr>
        <p:sp>
          <p:nvSpPr>
            <p:cNvPr id="1321" name="Google Shape;1321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24"/>
          <p:cNvGrpSpPr/>
          <p:nvPr/>
        </p:nvGrpSpPr>
        <p:grpSpPr>
          <a:xfrm>
            <a:off x="8110474" y="165633"/>
            <a:ext cx="921351" cy="178180"/>
            <a:chOff x="5589725" y="3057300"/>
            <a:chExt cx="352900" cy="68250"/>
          </a:xfrm>
        </p:grpSpPr>
        <p:sp>
          <p:nvSpPr>
            <p:cNvPr id="1340" name="Google Shape;1340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24"/>
          <p:cNvGrpSpPr/>
          <p:nvPr/>
        </p:nvGrpSpPr>
        <p:grpSpPr>
          <a:xfrm>
            <a:off x="8435545" y="4375322"/>
            <a:ext cx="1072603" cy="466362"/>
            <a:chOff x="3468800" y="239525"/>
            <a:chExt cx="843175" cy="365975"/>
          </a:xfrm>
        </p:grpSpPr>
        <p:sp>
          <p:nvSpPr>
            <p:cNvPr id="1353" name="Google Shape;1353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24"/>
          <p:cNvGrpSpPr/>
          <p:nvPr/>
        </p:nvGrpSpPr>
        <p:grpSpPr>
          <a:xfrm>
            <a:off x="112174" y="165633"/>
            <a:ext cx="921351" cy="178180"/>
            <a:chOff x="5589725" y="3057300"/>
            <a:chExt cx="352900" cy="68250"/>
          </a:xfrm>
        </p:grpSpPr>
        <p:sp>
          <p:nvSpPr>
            <p:cNvPr id="1372" name="Google Shape;1372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715100" y="448056"/>
            <a:ext cx="4046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715100" y="1375650"/>
            <a:ext cx="4046700" cy="27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 rot="-5400000">
            <a:off x="-72852" y="415234"/>
            <a:ext cx="886061" cy="173737"/>
            <a:chOff x="5589725" y="3057300"/>
            <a:chExt cx="352900" cy="68250"/>
          </a:xfrm>
        </p:grpSpPr>
        <p:sp>
          <p:nvSpPr>
            <p:cNvPr id="158" name="Google Shape;158;p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214" y="4362417"/>
            <a:ext cx="466335" cy="466335"/>
            <a:chOff x="5807050" y="884950"/>
            <a:chExt cx="343550" cy="343550"/>
          </a:xfrm>
        </p:grpSpPr>
        <p:sp>
          <p:nvSpPr>
            <p:cNvPr id="171" name="Google Shape;17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684961" y="-33"/>
            <a:ext cx="466335" cy="466335"/>
            <a:chOff x="5807050" y="884950"/>
            <a:chExt cx="343550" cy="343550"/>
          </a:xfrm>
        </p:grpSpPr>
        <p:sp>
          <p:nvSpPr>
            <p:cNvPr id="181" name="Google Shape;18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198" name="Google Shape;19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208" name="Google Shape;20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5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218" name="Google Shape;218;p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237" name="Google Shape;237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5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250" name="Google Shape;250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65" name="Google Shape;265;p6"/>
          <p:cNvGrpSpPr/>
          <p:nvPr/>
        </p:nvGrpSpPr>
        <p:grpSpPr>
          <a:xfrm>
            <a:off x="8682233" y="-11"/>
            <a:ext cx="461937" cy="461937"/>
            <a:chOff x="5807050" y="884950"/>
            <a:chExt cx="343550" cy="343550"/>
          </a:xfrm>
        </p:grpSpPr>
        <p:sp>
          <p:nvSpPr>
            <p:cNvPr id="266" name="Google Shape;26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6"/>
          <p:cNvGrpSpPr/>
          <p:nvPr/>
        </p:nvGrpSpPr>
        <p:grpSpPr>
          <a:xfrm>
            <a:off x="8" y="-11"/>
            <a:ext cx="461937" cy="461937"/>
            <a:chOff x="5807050" y="884950"/>
            <a:chExt cx="343550" cy="343550"/>
          </a:xfrm>
        </p:grpSpPr>
        <p:sp>
          <p:nvSpPr>
            <p:cNvPr id="276" name="Google Shape;27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6"/>
          <p:cNvGrpSpPr/>
          <p:nvPr/>
        </p:nvGrpSpPr>
        <p:grpSpPr>
          <a:xfrm rot="-5400000">
            <a:off x="-303096" y="4055884"/>
            <a:ext cx="1072603" cy="466362"/>
            <a:chOff x="3468800" y="239525"/>
            <a:chExt cx="843175" cy="365975"/>
          </a:xfrm>
        </p:grpSpPr>
        <p:sp>
          <p:nvSpPr>
            <p:cNvPr id="286" name="Google Shape;286;p6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-5400000">
            <a:off x="-176587" y="1061646"/>
            <a:ext cx="886061" cy="173737"/>
            <a:chOff x="5589725" y="3057300"/>
            <a:chExt cx="352900" cy="68250"/>
          </a:xfrm>
        </p:grpSpPr>
        <p:sp>
          <p:nvSpPr>
            <p:cNvPr id="305" name="Google Shape;305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6"/>
          <p:cNvGrpSpPr/>
          <p:nvPr/>
        </p:nvGrpSpPr>
        <p:grpSpPr>
          <a:xfrm rot="-5400000">
            <a:off x="8325619" y="4151733"/>
            <a:ext cx="921351" cy="178180"/>
            <a:chOff x="5589725" y="3057300"/>
            <a:chExt cx="352900" cy="68250"/>
          </a:xfrm>
        </p:grpSpPr>
        <p:sp>
          <p:nvSpPr>
            <p:cNvPr id="318" name="Google Shape;318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0" y="4826400"/>
            <a:ext cx="9144000" cy="31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-614971" y="4360034"/>
            <a:ext cx="1072603" cy="466362"/>
            <a:chOff x="3468800" y="239525"/>
            <a:chExt cx="843175" cy="365975"/>
          </a:xfrm>
        </p:grpSpPr>
        <p:sp>
          <p:nvSpPr>
            <p:cNvPr id="335" name="Google Shape;335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-5400000">
            <a:off x="-209825" y="508571"/>
            <a:ext cx="886061" cy="173737"/>
            <a:chOff x="5589725" y="3057300"/>
            <a:chExt cx="352900" cy="68250"/>
          </a:xfrm>
        </p:grpSpPr>
        <p:sp>
          <p:nvSpPr>
            <p:cNvPr id="354" name="Google Shape;354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7"/>
          <p:cNvGrpSpPr/>
          <p:nvPr/>
        </p:nvGrpSpPr>
        <p:grpSpPr>
          <a:xfrm rot="-5400000">
            <a:off x="8343263" y="487821"/>
            <a:ext cx="886061" cy="173737"/>
            <a:chOff x="5589725" y="3057300"/>
            <a:chExt cx="352900" cy="68250"/>
          </a:xfrm>
        </p:grpSpPr>
        <p:sp>
          <p:nvSpPr>
            <p:cNvPr id="367" name="Google Shape;367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7"/>
          <p:cNvGrpSpPr/>
          <p:nvPr/>
        </p:nvGrpSpPr>
        <p:grpSpPr>
          <a:xfrm>
            <a:off x="8749879" y="4360034"/>
            <a:ext cx="1072603" cy="466362"/>
            <a:chOff x="3468800" y="239525"/>
            <a:chExt cx="843175" cy="365975"/>
          </a:xfrm>
        </p:grpSpPr>
        <p:sp>
          <p:nvSpPr>
            <p:cNvPr id="380" name="Google Shape;380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7755903" y="3679970"/>
            <a:ext cx="1395033" cy="605506"/>
            <a:chOff x="3468800" y="239525"/>
            <a:chExt cx="843175" cy="365975"/>
          </a:xfrm>
        </p:grpSpPr>
        <p:sp>
          <p:nvSpPr>
            <p:cNvPr id="401" name="Google Shape;401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-5400000">
            <a:off x="8329553" y="582791"/>
            <a:ext cx="1067170" cy="206374"/>
            <a:chOff x="5589725" y="3057300"/>
            <a:chExt cx="352900" cy="68250"/>
          </a:xfrm>
        </p:grpSpPr>
        <p:sp>
          <p:nvSpPr>
            <p:cNvPr id="420" name="Google Shape;420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8"/>
          <p:cNvGrpSpPr/>
          <p:nvPr/>
        </p:nvGrpSpPr>
        <p:grpSpPr>
          <a:xfrm>
            <a:off x="4038415" y="4611291"/>
            <a:ext cx="1067170" cy="206374"/>
            <a:chOff x="5589725" y="3057300"/>
            <a:chExt cx="352900" cy="68250"/>
          </a:xfrm>
        </p:grpSpPr>
        <p:sp>
          <p:nvSpPr>
            <p:cNvPr id="433" name="Google Shape;43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 rot="-5400000">
            <a:off x="-394772" y="394770"/>
            <a:ext cx="1395033" cy="605506"/>
            <a:chOff x="3468800" y="239525"/>
            <a:chExt cx="843175" cy="365975"/>
          </a:xfrm>
        </p:grpSpPr>
        <p:sp>
          <p:nvSpPr>
            <p:cNvPr id="446" name="Google Shape;446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4" y="3750476"/>
            <a:ext cx="535010" cy="535010"/>
            <a:chOff x="5807050" y="884950"/>
            <a:chExt cx="343550" cy="343550"/>
          </a:xfrm>
        </p:grpSpPr>
        <p:sp>
          <p:nvSpPr>
            <p:cNvPr id="465" name="Google Shape;465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/>
          <p:nvPr/>
        </p:nvSpPr>
        <p:spPr>
          <a:xfrm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7" name="Google Shape;477;p9"/>
          <p:cNvGrpSpPr/>
          <p:nvPr/>
        </p:nvGrpSpPr>
        <p:grpSpPr>
          <a:xfrm>
            <a:off x="3" y="-5"/>
            <a:ext cx="1395033" cy="605506"/>
            <a:chOff x="3468800" y="239525"/>
            <a:chExt cx="843175" cy="365975"/>
          </a:xfrm>
        </p:grpSpPr>
        <p:sp>
          <p:nvSpPr>
            <p:cNvPr id="478" name="Google Shape;478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 rot="-5400000">
            <a:off x="-183947" y="3568991"/>
            <a:ext cx="1067170" cy="206374"/>
            <a:chOff x="5589725" y="3057300"/>
            <a:chExt cx="352900" cy="68250"/>
          </a:xfrm>
        </p:grpSpPr>
        <p:sp>
          <p:nvSpPr>
            <p:cNvPr id="497" name="Google Shape;497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7361728" y="164304"/>
            <a:ext cx="1067170" cy="206374"/>
            <a:chOff x="5589725" y="3057300"/>
            <a:chExt cx="352900" cy="68250"/>
          </a:xfrm>
        </p:grpSpPr>
        <p:sp>
          <p:nvSpPr>
            <p:cNvPr id="510" name="Google Shape;510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9"/>
          <p:cNvGrpSpPr/>
          <p:nvPr/>
        </p:nvGrpSpPr>
        <p:grpSpPr>
          <a:xfrm rot="-5400000">
            <a:off x="8143728" y="3285195"/>
            <a:ext cx="1395033" cy="605506"/>
            <a:chOff x="3468800" y="239525"/>
            <a:chExt cx="843175" cy="365975"/>
          </a:xfrm>
        </p:grpSpPr>
        <p:sp>
          <p:nvSpPr>
            <p:cNvPr id="523" name="Google Shape;523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9"/>
          <p:cNvGrpSpPr/>
          <p:nvPr/>
        </p:nvGrpSpPr>
        <p:grpSpPr>
          <a:xfrm>
            <a:off x="8608979" y="1"/>
            <a:ext cx="535010" cy="535010"/>
            <a:chOff x="5807050" y="884950"/>
            <a:chExt cx="343550" cy="343550"/>
          </a:xfrm>
        </p:grpSpPr>
        <p:sp>
          <p:nvSpPr>
            <p:cNvPr id="542" name="Google Shape;542;p9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9"/>
          <p:cNvSpPr txBox="1">
            <a:spLocks noGrp="1"/>
          </p:cNvSpPr>
          <p:nvPr>
            <p:ph type="title"/>
          </p:nvPr>
        </p:nvSpPr>
        <p:spPr>
          <a:xfrm>
            <a:off x="2138101" y="1371925"/>
            <a:ext cx="48678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2" name="Google Shape;552;p9"/>
          <p:cNvSpPr txBox="1">
            <a:spLocks noGrp="1"/>
          </p:cNvSpPr>
          <p:nvPr>
            <p:ph type="subTitle" idx="1"/>
          </p:nvPr>
        </p:nvSpPr>
        <p:spPr>
          <a:xfrm>
            <a:off x="2138099" y="2008775"/>
            <a:ext cx="48678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"/>
          <p:cNvSpPr/>
          <p:nvPr/>
        </p:nvSpPr>
        <p:spPr>
          <a:xfrm flipH="1">
            <a:off x="0" y="4285475"/>
            <a:ext cx="9144000" cy="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6" name="Google Shape;556;p10"/>
          <p:cNvGrpSpPr/>
          <p:nvPr/>
        </p:nvGrpSpPr>
        <p:grpSpPr>
          <a:xfrm flipH="1">
            <a:off x="7748964" y="-5"/>
            <a:ext cx="1395033" cy="605506"/>
            <a:chOff x="3468800" y="239525"/>
            <a:chExt cx="843175" cy="365975"/>
          </a:xfrm>
        </p:grpSpPr>
        <p:sp>
          <p:nvSpPr>
            <p:cNvPr id="557" name="Google Shape;557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5400000" flipH="1">
            <a:off x="8260778" y="3568991"/>
            <a:ext cx="1067170" cy="206374"/>
            <a:chOff x="5589725" y="3057300"/>
            <a:chExt cx="352900" cy="68250"/>
          </a:xfrm>
        </p:grpSpPr>
        <p:sp>
          <p:nvSpPr>
            <p:cNvPr id="576" name="Google Shape;576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flipH="1">
            <a:off x="715103" y="164304"/>
            <a:ext cx="1067170" cy="206374"/>
            <a:chOff x="5589725" y="3057300"/>
            <a:chExt cx="352900" cy="68250"/>
          </a:xfrm>
        </p:grpSpPr>
        <p:sp>
          <p:nvSpPr>
            <p:cNvPr id="589" name="Google Shape;58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0"/>
          <p:cNvGrpSpPr/>
          <p:nvPr/>
        </p:nvGrpSpPr>
        <p:grpSpPr>
          <a:xfrm rot="5400000" flipH="1">
            <a:off x="-394761" y="3285195"/>
            <a:ext cx="1395033" cy="605506"/>
            <a:chOff x="3468800" y="239525"/>
            <a:chExt cx="843175" cy="365975"/>
          </a:xfrm>
        </p:grpSpPr>
        <p:sp>
          <p:nvSpPr>
            <p:cNvPr id="602" name="Google Shape;602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0"/>
          <p:cNvGrpSpPr/>
          <p:nvPr/>
        </p:nvGrpSpPr>
        <p:grpSpPr>
          <a:xfrm flipH="1">
            <a:off x="11" y="1"/>
            <a:ext cx="535010" cy="535010"/>
            <a:chOff x="5807050" y="884950"/>
            <a:chExt cx="343550" cy="343550"/>
          </a:xfrm>
        </p:grpSpPr>
        <p:sp>
          <p:nvSpPr>
            <p:cNvPr id="621" name="Google Shape;621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montpublic.org/local-news/2024-10-22/vermont-education-finance-school-property-taxes-explainer-video-glossa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rive.google.com/file/d/1LCp-V1wtaoeohFajDaZ0Tyty9fsQjjkB/vie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5"/>
          <p:cNvSpPr txBox="1">
            <a:spLocks noGrp="1"/>
          </p:cNvSpPr>
          <p:nvPr>
            <p:ph type="ctrTitle"/>
          </p:nvPr>
        </p:nvSpPr>
        <p:spPr>
          <a:xfrm>
            <a:off x="697800" y="1031363"/>
            <a:ext cx="7748400" cy="19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FY’26 Budget  </a:t>
            </a:r>
            <a:r>
              <a:rPr lang="en" sz="4100">
                <a:solidFill>
                  <a:schemeClr val="lt1"/>
                </a:solidFill>
              </a:rPr>
              <a:t>Presentation Two</a:t>
            </a:r>
            <a:endParaRPr sz="4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Funding Formula &amp; Tax Impact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389" name="Google Shape;1389;p25"/>
          <p:cNvSpPr txBox="1">
            <a:spLocks noGrp="1"/>
          </p:cNvSpPr>
          <p:nvPr>
            <p:ph type="subTitle" idx="1"/>
          </p:nvPr>
        </p:nvSpPr>
        <p:spPr>
          <a:xfrm>
            <a:off x="2543100" y="3093038"/>
            <a:ext cx="4057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December 17, 2024</a:t>
            </a:r>
            <a:endParaRPr b="1"/>
          </a:p>
        </p:txBody>
      </p:sp>
      <p:pic>
        <p:nvPicPr>
          <p:cNvPr id="1390" name="Google Shape;1390;p25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25" y="120278"/>
            <a:ext cx="1637198" cy="163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34"/>
          <p:cNvSpPr txBox="1">
            <a:spLocks noGrp="1"/>
          </p:cNvSpPr>
          <p:nvPr>
            <p:ph type="title"/>
          </p:nvPr>
        </p:nvSpPr>
        <p:spPr>
          <a:xfrm>
            <a:off x="877950" y="7330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Tax Calculation </a:t>
            </a:r>
            <a:endParaRPr/>
          </a:p>
        </p:txBody>
      </p:sp>
      <p:sp>
        <p:nvSpPr>
          <p:cNvPr id="1460" name="Google Shape;1460;p34"/>
          <p:cNvSpPr/>
          <p:nvPr/>
        </p:nvSpPr>
        <p:spPr>
          <a:xfrm>
            <a:off x="914175" y="513700"/>
            <a:ext cx="7388100" cy="13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61" name="Google Shape;1461;p34"/>
          <p:cNvGraphicFramePr/>
          <p:nvPr/>
        </p:nvGraphicFramePr>
        <p:xfrm>
          <a:off x="1917450" y="92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{5F05DDD7-8329-4DB1-980C-65AA96B61D01}</a:tableStyleId>
              </a:tblPr>
              <a:tblGrid>
                <a:gridCol w="505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Inter"/>
                          <a:ea typeface="Inter"/>
                          <a:cs typeface="Inter"/>
                          <a:sym typeface="Inter"/>
                        </a:rPr>
                        <a:t>Total Budget - Non-Tax Revenues = Education Spending</a:t>
                      </a:r>
                      <a:endParaRPr b="1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2" name="Google Shape;1462;p34"/>
          <p:cNvGraphicFramePr/>
          <p:nvPr/>
        </p:nvGraphicFramePr>
        <p:xfrm>
          <a:off x="1586375" y="173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{5F05DDD7-8329-4DB1-980C-65AA96B61D01}</a:tableStyleId>
              </a:tblPr>
              <a:tblGrid>
                <a:gridCol w="597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Inter"/>
                          <a:ea typeface="Inter"/>
                          <a:cs typeface="Inter"/>
                          <a:sym typeface="Inter"/>
                        </a:rPr>
                        <a:t>Education Spending / LTW ADM=Education Pending Per LTW ADM</a:t>
                      </a:r>
                      <a:endParaRPr b="1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3" name="Google Shape;1463;p34"/>
          <p:cNvGraphicFramePr/>
          <p:nvPr/>
        </p:nvGraphicFramePr>
        <p:xfrm>
          <a:off x="469550" y="26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{5F05DDD7-8329-4DB1-980C-65AA96B61D01}</a:tableStyleId>
              </a:tblPr>
              <a:tblGrid>
                <a:gridCol w="827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Inter"/>
                          <a:ea typeface="Inter"/>
                          <a:cs typeface="Inter"/>
                          <a:sym typeface="Inter"/>
                        </a:rPr>
                        <a:t>Education Spending Per LTW ADM / Property Dollar Yield = Equalized Residential Tax Rate</a:t>
                      </a:r>
                      <a:endParaRPr b="1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4" name="Google Shape;1464;p34"/>
          <p:cNvGraphicFramePr/>
          <p:nvPr/>
        </p:nvGraphicFramePr>
        <p:xfrm>
          <a:off x="155625" y="358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{5F05DDD7-8329-4DB1-980C-65AA96B61D01}</a:tableStyleId>
              </a:tblPr>
              <a:tblGrid>
                <a:gridCol w="88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Inter"/>
                          <a:ea typeface="Inter"/>
                          <a:cs typeface="Inter"/>
                          <a:sym typeface="Inter"/>
                        </a:rPr>
                        <a:t>Equalized Residential Tax Rate / Common Level of Appraisal (CLA) = Residential Tax Rate w/ CLA</a:t>
                      </a:r>
                      <a:endParaRPr b="1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65" name="Google Shape;1465;p34"/>
          <p:cNvGraphicFramePr/>
          <p:nvPr/>
        </p:nvGraphicFramePr>
        <p:xfrm>
          <a:off x="1894275" y="4269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{5F05DDD7-8329-4DB1-980C-65AA96B61D01}</a:tableStyleId>
              </a:tblPr>
              <a:tblGrid>
                <a:gridCol w="505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" b="1" i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ote:  The dollar yield is set by the state and will change.</a:t>
                      </a:r>
                      <a:endParaRPr b="1" i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66" name="Google Shape;1466;p34"/>
          <p:cNvSpPr/>
          <p:nvPr/>
        </p:nvSpPr>
        <p:spPr>
          <a:xfrm>
            <a:off x="4311525" y="1390825"/>
            <a:ext cx="2655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7" name="Google Shape;1467;p34"/>
          <p:cNvSpPr/>
          <p:nvPr/>
        </p:nvSpPr>
        <p:spPr>
          <a:xfrm>
            <a:off x="4311525" y="3203038"/>
            <a:ext cx="2655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8" name="Google Shape;1468;p34"/>
          <p:cNvSpPr/>
          <p:nvPr/>
        </p:nvSpPr>
        <p:spPr>
          <a:xfrm>
            <a:off x="4311525" y="2209125"/>
            <a:ext cx="2655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35"/>
          <p:cNvSpPr txBox="1">
            <a:spLocks noGrp="1"/>
          </p:cNvSpPr>
          <p:nvPr>
            <p:ph type="title"/>
          </p:nvPr>
        </p:nvSpPr>
        <p:spPr>
          <a:xfrm>
            <a:off x="817100" y="15725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CSD Historical Tax Increases</a:t>
            </a:r>
            <a:endParaRPr/>
          </a:p>
        </p:txBody>
      </p:sp>
      <p:sp>
        <p:nvSpPr>
          <p:cNvPr id="1474" name="Google Shape;1474;p35"/>
          <p:cNvSpPr/>
          <p:nvPr/>
        </p:nvSpPr>
        <p:spPr>
          <a:xfrm>
            <a:off x="877959" y="729950"/>
            <a:ext cx="7388100" cy="54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5" name="Google Shape;1475;p35"/>
          <p:cNvPicPr preferRelativeResize="0"/>
          <p:nvPr/>
        </p:nvPicPr>
        <p:blipFill rotWithShape="1">
          <a:blip r:embed="rId3">
            <a:alphaModFix/>
          </a:blip>
          <a:srcRect t="37585"/>
          <a:stretch/>
        </p:blipFill>
        <p:spPr>
          <a:xfrm>
            <a:off x="439850" y="1406325"/>
            <a:ext cx="8411225" cy="31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36"/>
          <p:cNvSpPr txBox="1">
            <a:spLocks noGrp="1"/>
          </p:cNvSpPr>
          <p:nvPr>
            <p:ph type="title"/>
          </p:nvPr>
        </p:nvSpPr>
        <p:spPr>
          <a:xfrm>
            <a:off x="817100" y="15725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FY25 Comparison </a:t>
            </a:r>
            <a:endParaRPr/>
          </a:p>
        </p:txBody>
      </p:sp>
      <p:sp>
        <p:nvSpPr>
          <p:cNvPr id="1481" name="Google Shape;1481;p36"/>
          <p:cNvSpPr/>
          <p:nvPr/>
        </p:nvSpPr>
        <p:spPr>
          <a:xfrm>
            <a:off x="877959" y="729950"/>
            <a:ext cx="7388100" cy="54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6"/>
          <p:cNvSpPr txBox="1">
            <a:spLocks noGrp="1"/>
          </p:cNvSpPr>
          <p:nvPr>
            <p:ph type="title"/>
          </p:nvPr>
        </p:nvSpPr>
        <p:spPr>
          <a:xfrm>
            <a:off x="877950" y="71540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Spending per Equalized Pupil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83" name="Google Shape;14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275" y="1273550"/>
            <a:ext cx="5649450" cy="355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37"/>
          <p:cNvSpPr txBox="1">
            <a:spLocks noGrp="1"/>
          </p:cNvSpPr>
          <p:nvPr>
            <p:ph type="title"/>
          </p:nvPr>
        </p:nvSpPr>
        <p:spPr>
          <a:xfrm>
            <a:off x="804875" y="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Priorities</a:t>
            </a:r>
            <a:endParaRPr/>
          </a:p>
        </p:txBody>
      </p:sp>
      <p:sp>
        <p:nvSpPr>
          <p:cNvPr id="1489" name="Google Shape;1489;p37"/>
          <p:cNvSpPr txBox="1">
            <a:spLocks noGrp="1"/>
          </p:cNvSpPr>
          <p:nvPr>
            <p:ph type="body" idx="4294967295"/>
          </p:nvPr>
        </p:nvSpPr>
        <p:spPr>
          <a:xfrm>
            <a:off x="743625" y="1016375"/>
            <a:ext cx="77637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Maintain resources effective for Multi-Tiered Systems of Support (MTSS) model in Academics, Social Emotional Learning and Inclusion.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Follow the class size guidelines in the VT Education Quality Standards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Early literacy and mathematics proficiency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Ensure continuation of co-curricular activities for students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Protect services dedicated to our most vulnerable students and families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Develop a budget that is fiscally responsible for tax payers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Explore all systems for efficiencies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0" name="Google Shape;1490;p37"/>
          <p:cNvSpPr/>
          <p:nvPr/>
        </p:nvSpPr>
        <p:spPr>
          <a:xfrm>
            <a:off x="877959" y="472775"/>
            <a:ext cx="7388100" cy="54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38"/>
          <p:cNvSpPr txBox="1">
            <a:spLocks noGrp="1"/>
          </p:cNvSpPr>
          <p:nvPr>
            <p:ph type="title"/>
          </p:nvPr>
        </p:nvSpPr>
        <p:spPr>
          <a:xfrm>
            <a:off x="817100" y="59275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FY26 Budget Analysis</a:t>
            </a:r>
            <a:endParaRPr/>
          </a:p>
        </p:txBody>
      </p:sp>
      <p:sp>
        <p:nvSpPr>
          <p:cNvPr id="1496" name="Google Shape;1496;p38"/>
          <p:cNvSpPr txBox="1">
            <a:spLocks noGrp="1"/>
          </p:cNvSpPr>
          <p:nvPr>
            <p:ph type="body" idx="4294967295"/>
          </p:nvPr>
        </p:nvSpPr>
        <p:spPr>
          <a:xfrm>
            <a:off x="1216575" y="1422400"/>
            <a:ext cx="3767700" cy="32949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Areas we are monitoring: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Roof at MBS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Food services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Level of ML staffing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Size of current kindergarten class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○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179 students, average 22 per class, above EQS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Size of current grade 4 class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○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24 per class, only elementary grade with 7 teachers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Athletic funding at CMS and CHS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Champ Program at CHS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CMS new field hockey nets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97" name="Google Shape;1497;p38"/>
          <p:cNvSpPr/>
          <p:nvPr/>
        </p:nvSpPr>
        <p:spPr>
          <a:xfrm>
            <a:off x="877950" y="570725"/>
            <a:ext cx="7388100" cy="70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8"/>
          <p:cNvSpPr txBox="1"/>
          <p:nvPr/>
        </p:nvSpPr>
        <p:spPr>
          <a:xfrm>
            <a:off x="877950" y="556175"/>
            <a:ext cx="738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Highest Priority: </a:t>
            </a:r>
            <a:endParaRPr sz="1800" b="1">
              <a:solidFill>
                <a:schemeClr val="accent6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Maintain our existing levels of professional staffing</a:t>
            </a:r>
            <a:endParaRPr sz="1800" b="1">
              <a:solidFill>
                <a:schemeClr val="accent6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  <p:sp>
        <p:nvSpPr>
          <p:cNvPr id="1499" name="Google Shape;1499;p38"/>
          <p:cNvSpPr txBox="1">
            <a:spLocks noGrp="1"/>
          </p:cNvSpPr>
          <p:nvPr>
            <p:ph type="body" idx="4294967295"/>
          </p:nvPr>
        </p:nvSpPr>
        <p:spPr>
          <a:xfrm>
            <a:off x="5081250" y="1422400"/>
            <a:ext cx="3023400" cy="32412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Areas for Efficiency: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Full budget analysis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Software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Open positions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39"/>
          <p:cNvSpPr txBox="1">
            <a:spLocks noGrp="1"/>
          </p:cNvSpPr>
          <p:nvPr>
            <p:ph type="title"/>
          </p:nvPr>
        </p:nvSpPr>
        <p:spPr>
          <a:xfrm>
            <a:off x="817100" y="15725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FY26 Budget Timeline</a:t>
            </a:r>
            <a:endParaRPr/>
          </a:p>
        </p:txBody>
      </p:sp>
      <p:sp>
        <p:nvSpPr>
          <p:cNvPr id="1505" name="Google Shape;1505;p39"/>
          <p:cNvSpPr txBox="1">
            <a:spLocks noGrp="1"/>
          </p:cNvSpPr>
          <p:nvPr>
            <p:ph type="body" idx="4294967295"/>
          </p:nvPr>
        </p:nvSpPr>
        <p:spPr>
          <a:xfrm>
            <a:off x="877950" y="1363625"/>
            <a:ext cx="4602000" cy="33780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❏"/>
            </a:pPr>
            <a:r>
              <a:rPr lang="en" sz="1700" b="1" i="1">
                <a:latin typeface="Raleway"/>
                <a:ea typeface="Raleway"/>
                <a:cs typeface="Raleway"/>
                <a:sym typeface="Raleway"/>
              </a:rPr>
              <a:t>Discussion -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What is the board’s goal regarding the tax implications of our budget?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Raleway"/>
              <a:buChar char="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When we bring back potential recommended budgets in January is there a target tax increase that the board would like to see?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Raleway"/>
              <a:buChar char="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What information does the board need as the budget process moves forward?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6" name="Google Shape;1506;p39"/>
          <p:cNvSpPr/>
          <p:nvPr/>
        </p:nvSpPr>
        <p:spPr>
          <a:xfrm>
            <a:off x="877959" y="729950"/>
            <a:ext cx="7388100" cy="54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9"/>
          <p:cNvSpPr txBox="1">
            <a:spLocks noGrp="1"/>
          </p:cNvSpPr>
          <p:nvPr>
            <p:ph type="body" idx="4294967295"/>
          </p:nvPr>
        </p:nvSpPr>
        <p:spPr>
          <a:xfrm>
            <a:off x="5586025" y="1363625"/>
            <a:ext cx="2679900" cy="33780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January 7th</a:t>
            </a:r>
            <a:endParaRPr sz="17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Raleway"/>
              <a:buChar char="❏"/>
            </a:pPr>
            <a:r>
              <a:rPr lang="en" sz="1700" b="1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January 14th </a:t>
            </a:r>
            <a:endParaRPr sz="1700" b="1"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Raleway"/>
              <a:buChar char="❏"/>
            </a:pPr>
            <a:r>
              <a:rPr lang="en" sz="1700" b="1">
                <a:latin typeface="Raleway"/>
                <a:ea typeface="Raleway"/>
                <a:cs typeface="Raleway"/>
                <a:sym typeface="Raleway"/>
              </a:rPr>
              <a:t>January 21st** - preferred date to warn</a:t>
            </a:r>
            <a:endParaRPr sz="17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Raleway"/>
              <a:buChar char="❏"/>
            </a:pPr>
            <a:r>
              <a:rPr lang="en" sz="1700" b="1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January 28th</a:t>
            </a:r>
            <a:endParaRPr sz="1700" b="1"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0"/>
          <p:cNvSpPr txBox="1">
            <a:spLocks noGrp="1"/>
          </p:cNvSpPr>
          <p:nvPr>
            <p:ph type="title"/>
          </p:nvPr>
        </p:nvSpPr>
        <p:spPr>
          <a:xfrm>
            <a:off x="1315650" y="15365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513" name="Google Shape;1513;p40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625" y="335478"/>
            <a:ext cx="1637198" cy="163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6"/>
          <p:cNvSpPr txBox="1">
            <a:spLocks noGrp="1"/>
          </p:cNvSpPr>
          <p:nvPr>
            <p:ph type="title"/>
          </p:nvPr>
        </p:nvSpPr>
        <p:spPr>
          <a:xfrm>
            <a:off x="765075" y="240600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ENROLLMENT </a:t>
            </a:r>
            <a:endParaRPr/>
          </a:p>
        </p:txBody>
      </p:sp>
      <p:graphicFrame>
        <p:nvGraphicFramePr>
          <p:cNvPr id="1396" name="Google Shape;1396;p26"/>
          <p:cNvGraphicFramePr/>
          <p:nvPr/>
        </p:nvGraphicFramePr>
        <p:xfrm>
          <a:off x="2494800" y="87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{5F05DDD7-8329-4DB1-980C-65AA96B61D01}</a:tableStyleId>
              </a:tblPr>
              <a:tblGrid>
                <a:gridCol w="236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Past and Future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2009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2,162</a:t>
                      </a:r>
                      <a:endParaRPr sz="15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2012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2,144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2015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2,150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2018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2,106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2021</a:t>
                      </a:r>
                      <a:endParaRPr sz="1300">
                        <a:solidFill>
                          <a:schemeClr val="l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2,154</a:t>
                      </a:r>
                      <a:endParaRPr sz="13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1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2024 Current</a:t>
                      </a:r>
                      <a:endParaRPr sz="1300">
                        <a:solidFill>
                          <a:schemeClr val="accent1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accen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2,202</a:t>
                      </a:r>
                      <a:endParaRPr sz="1300" b="1">
                        <a:solidFill>
                          <a:schemeClr val="accen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6AA84F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2027</a:t>
                      </a:r>
                      <a:endParaRPr sz="1300">
                        <a:solidFill>
                          <a:srgbClr val="6AA84F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6AA84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2,252</a:t>
                      </a:r>
                      <a:endParaRPr sz="1300" b="1">
                        <a:solidFill>
                          <a:srgbClr val="6AA84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6AA84F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2030</a:t>
                      </a:r>
                      <a:endParaRPr sz="1300">
                        <a:solidFill>
                          <a:srgbClr val="6AA84F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6AA84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2,303</a:t>
                      </a:r>
                      <a:endParaRPr sz="1300" b="1">
                        <a:solidFill>
                          <a:srgbClr val="6AA84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6AA84F"/>
                          </a:solidFill>
                          <a:latin typeface="Be Vietnam Pro Black"/>
                          <a:ea typeface="Be Vietnam Pro Black"/>
                          <a:cs typeface="Be Vietnam Pro Black"/>
                          <a:sym typeface="Be Vietnam Pro Black"/>
                        </a:rPr>
                        <a:t>2034</a:t>
                      </a:r>
                      <a:endParaRPr sz="1300">
                        <a:solidFill>
                          <a:srgbClr val="6AA84F"/>
                        </a:solidFill>
                        <a:latin typeface="Be Vietnam Pro Black"/>
                        <a:ea typeface="Be Vietnam Pro Black"/>
                        <a:cs typeface="Be Vietnam Pro Black"/>
                        <a:sym typeface="Be Vietnam Pro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6AA84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2,297</a:t>
                      </a:r>
                      <a:endParaRPr sz="1300" b="1">
                        <a:solidFill>
                          <a:srgbClr val="6AA84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97" name="Google Shape;1397;p26" title="CSD Circl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50" y="1368488"/>
            <a:ext cx="1282651" cy="12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350" y="1712998"/>
            <a:ext cx="2005050" cy="11584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27"/>
          <p:cNvSpPr txBox="1">
            <a:spLocks noGrp="1"/>
          </p:cNvSpPr>
          <p:nvPr>
            <p:ph type="title"/>
          </p:nvPr>
        </p:nvSpPr>
        <p:spPr>
          <a:xfrm>
            <a:off x="725850" y="544900"/>
            <a:ext cx="79707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VERMONT </a:t>
            </a:r>
            <a:endParaRPr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QUALITY STANDARDS</a:t>
            </a:r>
            <a:endParaRPr/>
          </a:p>
        </p:txBody>
      </p:sp>
      <p:pic>
        <p:nvPicPr>
          <p:cNvPr id="1404" name="Google Shape;14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013" y="1196200"/>
            <a:ext cx="5431325" cy="310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7"/>
          <p:cNvSpPr txBox="1">
            <a:spLocks noGrp="1"/>
          </p:cNvSpPr>
          <p:nvPr>
            <p:ph type="subTitle" idx="4294967295"/>
          </p:nvPr>
        </p:nvSpPr>
        <p:spPr>
          <a:xfrm>
            <a:off x="163625" y="1196188"/>
            <a:ext cx="1745400" cy="2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rPr>
              <a:t>DAY 2</a:t>
            </a:r>
            <a:endParaRPr sz="2000">
              <a:solidFill>
                <a:schemeClr val="dk2"/>
              </a:solidFill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406" name="Google Shape;1406;p27"/>
          <p:cNvSpPr/>
          <p:nvPr/>
        </p:nvSpPr>
        <p:spPr>
          <a:xfrm>
            <a:off x="92225" y="1196202"/>
            <a:ext cx="1888200" cy="69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4294967295"/>
          </p:nvPr>
        </p:nvSpPr>
        <p:spPr>
          <a:xfrm>
            <a:off x="163625" y="1432288"/>
            <a:ext cx="17454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GRADES 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K-3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  <p:sp>
        <p:nvSpPr>
          <p:cNvPr id="1408" name="Google Shape;1408;p27"/>
          <p:cNvSpPr/>
          <p:nvPr/>
        </p:nvSpPr>
        <p:spPr>
          <a:xfrm>
            <a:off x="7208950" y="1196202"/>
            <a:ext cx="1888200" cy="692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7"/>
          <p:cNvSpPr txBox="1">
            <a:spLocks noGrp="1"/>
          </p:cNvSpPr>
          <p:nvPr>
            <p:ph type="subTitle" idx="4294967295"/>
          </p:nvPr>
        </p:nvSpPr>
        <p:spPr>
          <a:xfrm>
            <a:off x="7280350" y="1432288"/>
            <a:ext cx="17454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GRADES 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4-12</a:t>
            </a:r>
            <a:endParaRPr sz="2000">
              <a:solidFill>
                <a:schemeClr val="dk2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  <p:sp>
        <p:nvSpPr>
          <p:cNvPr id="1410" name="Google Shape;1410;p27"/>
          <p:cNvSpPr txBox="1"/>
          <p:nvPr/>
        </p:nvSpPr>
        <p:spPr>
          <a:xfrm>
            <a:off x="92225" y="1888300"/>
            <a:ext cx="1888200" cy="240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20 students per classroom </a:t>
            </a: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  <p:sp>
        <p:nvSpPr>
          <p:cNvPr id="1411" name="Google Shape;1411;p27"/>
          <p:cNvSpPr txBox="1"/>
          <p:nvPr/>
        </p:nvSpPr>
        <p:spPr>
          <a:xfrm>
            <a:off x="7209025" y="1888300"/>
            <a:ext cx="1888200" cy="2409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25 students per classroom </a:t>
            </a: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e Vietnam Pro ExtraBold"/>
                <a:ea typeface="Be Vietnam Pro ExtraBold"/>
                <a:cs typeface="Be Vietnam Pro ExtraBold"/>
                <a:sym typeface="Be Vietnam Pro ExtraBold"/>
              </a:rPr>
              <a:t>100 students per teacher</a:t>
            </a: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  <p:sp>
        <p:nvSpPr>
          <p:cNvPr id="1412" name="Google Shape;1412;p27"/>
          <p:cNvSpPr txBox="1"/>
          <p:nvPr/>
        </p:nvSpPr>
        <p:spPr>
          <a:xfrm>
            <a:off x="534225" y="4297900"/>
            <a:ext cx="849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e Vietnam Pro ExtraBold"/>
              <a:ea typeface="Be Vietnam Pro ExtraBold"/>
              <a:cs typeface="Be Vietnam Pro ExtraBold"/>
              <a:sym typeface="Be Vietnam Pro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8"/>
          <p:cNvSpPr txBox="1">
            <a:spLocks noGrp="1"/>
          </p:cNvSpPr>
          <p:nvPr>
            <p:ph type="title"/>
          </p:nvPr>
        </p:nvSpPr>
        <p:spPr>
          <a:xfrm>
            <a:off x="817100" y="15725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FY26 Budget Development</a:t>
            </a:r>
            <a:endParaRPr/>
          </a:p>
        </p:txBody>
      </p:sp>
      <p:sp>
        <p:nvSpPr>
          <p:cNvPr id="1418" name="Google Shape;1418;p28"/>
          <p:cNvSpPr txBox="1">
            <a:spLocks noGrp="1"/>
          </p:cNvSpPr>
          <p:nvPr>
            <p:ph type="body" idx="4294967295"/>
          </p:nvPr>
        </p:nvSpPr>
        <p:spPr>
          <a:xfrm>
            <a:off x="817100" y="1467575"/>
            <a:ext cx="8403900" cy="29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Vermont’s education funding system is </a:t>
            </a:r>
            <a:r>
              <a:rPr lang="en" sz="1500" b="1" u="sng">
                <a:latin typeface="Raleway"/>
                <a:ea typeface="Raleway"/>
                <a:cs typeface="Raleway"/>
                <a:sym typeface="Raleway"/>
              </a:rPr>
              <a:t>STATEWIDE</a:t>
            </a: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Every District/SU in the state receives the funding they ask for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Money comes out of one fund at the state level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This fund is filled mainly by property taxes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Increased spending in other districts will influence Colchester’s tax bills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Tax rates are set to raise all the money needed to cover the cost of all the approved school budgets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Resources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a. </a:t>
            </a:r>
            <a:r>
              <a:rPr lang="en" sz="15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VT Public Video explaining education finance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b. </a:t>
            </a:r>
            <a:r>
              <a:rPr lang="en" sz="15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VT’s Education Funding System: Explained &amp; Compared to Other States prepared by VT AOE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9" name="Google Shape;1419;p28"/>
          <p:cNvSpPr/>
          <p:nvPr/>
        </p:nvSpPr>
        <p:spPr>
          <a:xfrm>
            <a:off x="877959" y="729950"/>
            <a:ext cx="7388100" cy="54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29"/>
          <p:cNvSpPr txBox="1">
            <a:spLocks noGrp="1"/>
          </p:cNvSpPr>
          <p:nvPr>
            <p:ph type="title"/>
          </p:nvPr>
        </p:nvSpPr>
        <p:spPr>
          <a:xfrm>
            <a:off x="817100" y="15725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Funding Glossary of Terms</a:t>
            </a:r>
            <a:endParaRPr/>
          </a:p>
        </p:txBody>
      </p:sp>
      <p:sp>
        <p:nvSpPr>
          <p:cNvPr id="1425" name="Google Shape;1425;p29"/>
          <p:cNvSpPr txBox="1">
            <a:spLocks noGrp="1"/>
          </p:cNvSpPr>
          <p:nvPr>
            <p:ph type="body" idx="4294967295"/>
          </p:nvPr>
        </p:nvSpPr>
        <p:spPr>
          <a:xfrm>
            <a:off x="713300" y="841975"/>
            <a:ext cx="8199900" cy="4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Education Spending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Total budget minus ‘non-tax revenues’ such as federal &amp; state grants as well as locally-generated revenues such as tuition &amp; interest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Long Term Weighted - Average Daily Membership (LTW ADM)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Two-Year Average Daily Membership (ADM - enrollment) adjusted by several factors such as preK (-0.54), middle 6-8 (.36) secondary 9-12 (.39), Poverty (1.03), &amp; limited English proficiency (2.49)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Property Dollar Yield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Estimated amount districts have to spend per pupil to have an equalized tax rate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of $1.00 while generating enough money for the State’s Ed Fund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Good economy = higher yield, lower tax rates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Set by law (usually in late spring)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Common Level of Appraisal (CLA)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❖ Appraised value of property vs. market value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❖ Attempts to make tax bills “fair” across the State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6" name="Google Shape;1426;p29"/>
          <p:cNvSpPr/>
          <p:nvPr/>
        </p:nvSpPr>
        <p:spPr>
          <a:xfrm>
            <a:off x="877950" y="627050"/>
            <a:ext cx="7388100" cy="1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0"/>
          <p:cNvSpPr txBox="1">
            <a:spLocks noGrp="1"/>
          </p:cNvSpPr>
          <p:nvPr>
            <p:ph type="title"/>
          </p:nvPr>
        </p:nvSpPr>
        <p:spPr>
          <a:xfrm>
            <a:off x="817100" y="15725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Tax Commissioners Letter</a:t>
            </a:r>
            <a:endParaRPr/>
          </a:p>
        </p:txBody>
      </p:sp>
      <p:sp>
        <p:nvSpPr>
          <p:cNvPr id="1432" name="Google Shape;1432;p30"/>
          <p:cNvSpPr txBox="1">
            <a:spLocks noGrp="1"/>
          </p:cNvSpPr>
          <p:nvPr>
            <p:ph type="body" idx="4294967295"/>
          </p:nvPr>
        </p:nvSpPr>
        <p:spPr>
          <a:xfrm>
            <a:off x="529375" y="1370375"/>
            <a:ext cx="81057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Vermonters faced an increase of 14% in the statewide average property tax bill in FY’25.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The current projected average increase in statewide property taxes is 5.9%.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If the current tax increase assumption is accurate, Vermonters would have experienced a 33% increase in education property taxes from FY’23 to FY’26.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Total education spending is expected to increase from $1,880.6 million to $1,995.2 million (6.1% increase).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 Medium"/>
              <a:buChar char="●"/>
            </a:pPr>
            <a:r>
              <a:rPr lang="en" sz="1500">
                <a:latin typeface="Raleway Medium"/>
                <a:ea typeface="Raleway Medium"/>
                <a:cs typeface="Raleway Medium"/>
                <a:sym typeface="Raleway Medium"/>
              </a:rPr>
              <a:t>Average per pupil spending is expected to increase from $13,169 to $14,091 (7.0% increase).</a:t>
            </a:r>
            <a:endParaRPr sz="15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33" name="Google Shape;1433;p30"/>
          <p:cNvSpPr/>
          <p:nvPr/>
        </p:nvSpPr>
        <p:spPr>
          <a:xfrm>
            <a:off x="877959" y="729950"/>
            <a:ext cx="7388100" cy="54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1"/>
          <p:cNvSpPr txBox="1">
            <a:spLocks noGrp="1"/>
          </p:cNvSpPr>
          <p:nvPr>
            <p:ph type="title"/>
          </p:nvPr>
        </p:nvSpPr>
        <p:spPr>
          <a:xfrm>
            <a:off x="817100" y="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Funding Changing</a:t>
            </a:r>
            <a:endParaRPr/>
          </a:p>
        </p:txBody>
      </p:sp>
      <p:sp>
        <p:nvSpPr>
          <p:cNvPr id="1439" name="Google Shape;1439;p31"/>
          <p:cNvSpPr txBox="1">
            <a:spLocks noGrp="1"/>
          </p:cNvSpPr>
          <p:nvPr>
            <p:ph type="body" idx="4294967295"/>
          </p:nvPr>
        </p:nvSpPr>
        <p:spPr>
          <a:xfrm>
            <a:off x="500325" y="730425"/>
            <a:ext cx="8325600" cy="240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 FY25, Act 127 went into effect and changed the weighting for students.  This brought a dynamic budget season and a mid-year change to the education funding formula through H850.</a:t>
            </a:r>
            <a:endParaRPr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At the end of the session, when the Yield Bill (Act 183) passed, legislators also introduced a new methodology for the FY26 education funding property tax formula by including the concept of a new “</a:t>
            </a:r>
            <a:r>
              <a:rPr lang="en">
                <a:solidFill>
                  <a:srgbClr val="0000F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statewide adjustment” </a:t>
            </a:r>
            <a:r>
              <a:rPr lang="en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to fundamental components of the formula (e.g. Yield, CLA).</a:t>
            </a:r>
            <a:br>
              <a:rPr lang="en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en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							</a:t>
            </a:r>
            <a:endParaRPr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Below are the values for the 3 primary financial components published in the 12/1 Letter. Due to the impact of the statewide adjustment, the letter states: “the homestead property yield and non-homestead rate forecast for FY26 are not directly comparable to the FY25 amounts.”  </a:t>
            </a:r>
            <a:endParaRPr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			 					</a:t>
            </a:r>
            <a:endParaRPr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/>
          </a:p>
        </p:txBody>
      </p:sp>
      <p:sp>
        <p:nvSpPr>
          <p:cNvPr id="1440" name="Google Shape;1440;p31"/>
          <p:cNvSpPr/>
          <p:nvPr/>
        </p:nvSpPr>
        <p:spPr>
          <a:xfrm>
            <a:off x="877950" y="426425"/>
            <a:ext cx="7388100" cy="2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41" name="Google Shape;1441;p31"/>
          <p:cNvGraphicFramePr/>
          <p:nvPr/>
        </p:nvGraphicFramePr>
        <p:xfrm>
          <a:off x="817100" y="313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{5F05DDD7-8329-4DB1-980C-65AA96B61D01}</a:tableStyleId>
              </a:tblPr>
              <a:tblGrid>
                <a:gridCol w="397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FY25 (reference)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FY26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Homestead Property Yield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$9,893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$8,563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Income Yield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$10,110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$12,260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Statewide Non-Homestead Property Rate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$1.391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$1.791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2"/>
          <p:cNvSpPr txBox="1">
            <a:spLocks noGrp="1"/>
          </p:cNvSpPr>
          <p:nvPr>
            <p:ph type="title"/>
          </p:nvPr>
        </p:nvSpPr>
        <p:spPr>
          <a:xfrm>
            <a:off x="817100" y="15725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FY26 Educational Tax Components</a:t>
            </a:r>
            <a:endParaRPr/>
          </a:p>
        </p:txBody>
      </p:sp>
      <p:graphicFrame>
        <p:nvGraphicFramePr>
          <p:cNvPr id="1447" name="Google Shape;1447;p32"/>
          <p:cNvGraphicFramePr/>
          <p:nvPr/>
        </p:nvGraphicFramePr>
        <p:xfrm>
          <a:off x="488775" y="729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{E49D3983-A984-4B17-BC59-338A94A5B81B}</a:tableStyleId>
              </a:tblPr>
              <a:tblGrid>
                <a:gridCol w="411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COMPONENT</a:t>
                      </a:r>
                      <a:endParaRPr sz="1700" b="1">
                        <a:solidFill>
                          <a:srgbClr val="FF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SET BY</a:t>
                      </a:r>
                      <a:endParaRPr sz="1700" b="1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FY’26</a:t>
                      </a:r>
                      <a:endParaRPr sz="1700" b="1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Dollar Yield (set by legislature)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State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$8,553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Income Yield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State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$12,260</a:t>
                      </a: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Estimated Ed Spending Increase $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CSD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$6,077,977</a:t>
                      </a: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 Pupil Spending 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CSD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$14,322</a:t>
                      </a: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Common Level of Appraisal (CLA)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Town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59%</a:t>
                      </a: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Statewide Average CLA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State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72%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Baseline Budget Increase $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CSD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$6,975,673</a:t>
                      </a: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Baseline Budget Increase %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1C365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CSD</a:t>
                      </a:r>
                      <a:endParaRPr sz="1500">
                        <a:solidFill>
                          <a:srgbClr val="1C365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12.15%</a:t>
                      </a: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365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365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D5F0">
                        <a:alpha val="36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3"/>
          <p:cNvSpPr txBox="1">
            <a:spLocks noGrp="1"/>
          </p:cNvSpPr>
          <p:nvPr>
            <p:ph type="title"/>
          </p:nvPr>
        </p:nvSpPr>
        <p:spPr>
          <a:xfrm>
            <a:off x="804850" y="59300"/>
            <a:ext cx="799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Drivers</a:t>
            </a:r>
            <a:endParaRPr/>
          </a:p>
        </p:txBody>
      </p:sp>
      <p:sp>
        <p:nvSpPr>
          <p:cNvPr id="1453" name="Google Shape;1453;p33"/>
          <p:cNvSpPr txBox="1">
            <a:spLocks noGrp="1"/>
          </p:cNvSpPr>
          <p:nvPr>
            <p:ph type="body" idx="4294967295"/>
          </p:nvPr>
        </p:nvSpPr>
        <p:spPr>
          <a:xfrm>
            <a:off x="987300" y="1449350"/>
            <a:ext cx="7169400" cy="29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Salaries and benefits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State mandated district contributions to employee health benefits is proposed to increase by 11.9%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Out of district placement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Professional education services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Food Service transfer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●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Transportation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/>
          </a:p>
        </p:txBody>
      </p:sp>
      <p:sp>
        <p:nvSpPr>
          <p:cNvPr id="1454" name="Google Shape;1454;p33"/>
          <p:cNvSpPr/>
          <p:nvPr/>
        </p:nvSpPr>
        <p:spPr>
          <a:xfrm>
            <a:off x="877950" y="632000"/>
            <a:ext cx="7388100" cy="71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2200" b="1">
                <a:solidFill>
                  <a:schemeClr val="accent6"/>
                </a:solidFill>
                <a:latin typeface="Be Vietnam Pro"/>
                <a:ea typeface="Be Vietnam Pro"/>
                <a:cs typeface="Be Vietnam Pro"/>
                <a:sym typeface="Be Vietnam Pro"/>
              </a:rPr>
              <a:t>Areas that have the greatest influence in increasing or decreasing the budget</a:t>
            </a:r>
            <a:endParaRPr sz="2200" b="1">
              <a:solidFill>
                <a:schemeClr val="accent6"/>
              </a:solidFill>
              <a:latin typeface="Be Vietnam Pro"/>
              <a:ea typeface="Be Vietnam Pro"/>
              <a:cs typeface="Be Vietnam Pro"/>
              <a:sym typeface="Be Vietnam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On-screen Show (16:9)</PresentationFormat>
  <Paragraphs>179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Be Vietnam Pro ExtraBold</vt:lpstr>
      <vt:lpstr>Raleway Medium</vt:lpstr>
      <vt:lpstr>Raleway</vt:lpstr>
      <vt:lpstr>Poppins</vt:lpstr>
      <vt:lpstr>Be Vietnam Pro</vt:lpstr>
      <vt:lpstr>Be Vietnam Pro Black</vt:lpstr>
      <vt:lpstr>Arial</vt:lpstr>
      <vt:lpstr>Inter</vt:lpstr>
      <vt:lpstr>Medical Conference Style Presentation by Slidesgo</vt:lpstr>
      <vt:lpstr>FY’26 Budget  Presentation Two Funding Formula &amp; Tax Impact</vt:lpstr>
      <vt:lpstr>DISTRICT ENROLLMENT </vt:lpstr>
      <vt:lpstr>VERMONT  EDUCATION QUALITY STANDARDS</vt:lpstr>
      <vt:lpstr>FY26 Budget Development</vt:lpstr>
      <vt:lpstr>Education Funding Glossary of Terms</vt:lpstr>
      <vt:lpstr>Overview of Tax Commissioners Letter</vt:lpstr>
      <vt:lpstr>Education Funding Changing</vt:lpstr>
      <vt:lpstr>FY26 Educational Tax Components</vt:lpstr>
      <vt:lpstr>Budget Drivers</vt:lpstr>
      <vt:lpstr>Education Tax Calculation </vt:lpstr>
      <vt:lpstr>CSD Historical Tax Increases</vt:lpstr>
      <vt:lpstr>FY25 Comparison </vt:lpstr>
      <vt:lpstr>Administrative Priorities</vt:lpstr>
      <vt:lpstr>FY26 Budget Analysis</vt:lpstr>
      <vt:lpstr>FY26 Budget Timeline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Trieb, George</cp:lastModifiedBy>
  <cp:revision>1</cp:revision>
  <dcterms:modified xsi:type="dcterms:W3CDTF">2024-12-18T20:21:00Z</dcterms:modified>
</cp:coreProperties>
</file>